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Eczar" charset="1" panose="02000603040300000004"/>
      <p:regular r:id="rId16"/>
    </p:embeddedFont>
    <p:embeddedFont>
      <p:font typeface="Eczar Bold" charset="1" panose="02000603040300000004"/>
      <p:regular r:id="rId17"/>
    </p:embeddedFont>
    <p:embeddedFont>
      <p:font typeface="Eczar Medium" charset="1" panose="02000603040300000004"/>
      <p:regular r:id="rId18"/>
    </p:embeddedFont>
    <p:embeddedFont>
      <p:font typeface="Eczar Semi-Bold" charset="1" panose="02000603040300000004"/>
      <p:regular r:id="rId19"/>
    </p:embeddedFont>
    <p:embeddedFont>
      <p:font typeface="Eczar Ultra-Bold" charset="1" panose="020006030403000000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1588" y="1387634"/>
            <a:ext cx="16944824" cy="858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5"/>
              </a:lnSpc>
            </a:pPr>
            <a:r>
              <a:rPr lang="en-US" sz="14700">
                <a:solidFill>
                  <a:srgbClr val="273384"/>
                </a:solidFill>
                <a:latin typeface="Eczar Bold"/>
              </a:rPr>
              <a:t>NAIVE BAYES CLASSIFIER</a:t>
            </a:r>
          </a:p>
          <a:p>
            <a:pPr algn="ctr">
              <a:lnSpc>
                <a:spcPts val="16905"/>
              </a:lnSpc>
            </a:pPr>
            <a:r>
              <a:rPr lang="en-US" sz="14700">
                <a:solidFill>
                  <a:srgbClr val="273384"/>
                </a:solidFill>
                <a:latin typeface="Eczar Bold"/>
              </a:rPr>
              <a:t> IN MACHINE LEARNING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38090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49678" y="1627370"/>
            <a:ext cx="9222285" cy="2930143"/>
            <a:chOff x="0" y="0"/>
            <a:chExt cx="12296380" cy="390685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296380" cy="3906858"/>
              <a:chOff x="0" y="0"/>
              <a:chExt cx="2956673" cy="93940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956673" cy="939407"/>
              </a:xfrm>
              <a:custGeom>
                <a:avLst/>
                <a:gdLst/>
                <a:ahLst/>
                <a:cxnLst/>
                <a:rect r="r" b="b" t="t" l="l"/>
                <a:pathLst>
                  <a:path h="939407" w="2956673">
                    <a:moveTo>
                      <a:pt x="0" y="0"/>
                    </a:moveTo>
                    <a:lnTo>
                      <a:pt x="2956673" y="0"/>
                    </a:lnTo>
                    <a:lnTo>
                      <a:pt x="2956673" y="939407"/>
                    </a:lnTo>
                    <a:lnTo>
                      <a:pt x="0" y="9394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73384"/>
                </a:solidFill>
                <a:prstDash val="dash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956673" cy="977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81918" y="494254"/>
              <a:ext cx="1690159" cy="169015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8015" y="494254"/>
              <a:ext cx="1690159" cy="169015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624302" y="494254"/>
              <a:ext cx="1690159" cy="169015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008884" y="1950646"/>
              <a:ext cx="1690159" cy="169015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509193" y="1950646"/>
              <a:ext cx="1690159" cy="1690159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028700" y="6451078"/>
            <a:ext cx="15488410" cy="1579876"/>
            <a:chOff x="0" y="0"/>
            <a:chExt cx="4079252" cy="4160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79252" cy="416099"/>
            </a:xfrm>
            <a:custGeom>
              <a:avLst/>
              <a:gdLst/>
              <a:ahLst/>
              <a:cxnLst/>
              <a:rect r="r" b="b" t="t" l="l"/>
              <a:pathLst>
                <a:path h="416099" w="4079252">
                  <a:moveTo>
                    <a:pt x="0" y="0"/>
                  </a:moveTo>
                  <a:lnTo>
                    <a:pt x="4079252" y="0"/>
                  </a:lnTo>
                  <a:lnTo>
                    <a:pt x="4079252" y="416099"/>
                  </a:lnTo>
                  <a:lnTo>
                    <a:pt x="0" y="416099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079252" cy="45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99961" y="-57150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7134" y="5054431"/>
            <a:ext cx="16033441" cy="78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5"/>
              </a:lnSpc>
            </a:pPr>
            <a:r>
              <a:rPr lang="en-US" sz="4611">
                <a:solidFill>
                  <a:srgbClr val="000000"/>
                </a:solidFill>
                <a:latin typeface="Open Sans Bold"/>
              </a:rPr>
              <a:t>First we choose a Red Ball and after that a Green Ball.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5682" y="6649246"/>
            <a:ext cx="14170277" cy="106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81"/>
              </a:lnSpc>
            </a:pPr>
            <a:r>
              <a:rPr lang="en-US" sz="6272">
                <a:solidFill>
                  <a:srgbClr val="FFFFFF"/>
                </a:solidFill>
                <a:latin typeface="Open Sans Bold"/>
              </a:rPr>
              <a:t>Prob (R and G): Prob(R) * Prob (G/ R)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38090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49678" y="1627370"/>
            <a:ext cx="9222285" cy="2930143"/>
            <a:chOff x="0" y="0"/>
            <a:chExt cx="12296380" cy="390685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296380" cy="3906858"/>
              <a:chOff x="0" y="0"/>
              <a:chExt cx="2956673" cy="93940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956673" cy="939407"/>
              </a:xfrm>
              <a:custGeom>
                <a:avLst/>
                <a:gdLst/>
                <a:ahLst/>
                <a:cxnLst/>
                <a:rect r="r" b="b" t="t" l="l"/>
                <a:pathLst>
                  <a:path h="939407" w="2956673">
                    <a:moveTo>
                      <a:pt x="0" y="0"/>
                    </a:moveTo>
                    <a:lnTo>
                      <a:pt x="2956673" y="0"/>
                    </a:lnTo>
                    <a:lnTo>
                      <a:pt x="2956673" y="939407"/>
                    </a:lnTo>
                    <a:lnTo>
                      <a:pt x="0" y="9394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73384"/>
                </a:solidFill>
                <a:prstDash val="dash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956673" cy="977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81918" y="494254"/>
              <a:ext cx="1690159" cy="169015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8015" y="494254"/>
              <a:ext cx="1690159" cy="169015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624302" y="494254"/>
              <a:ext cx="1690159" cy="169015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008884" y="1950646"/>
              <a:ext cx="1690159" cy="169015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509193" y="1950646"/>
              <a:ext cx="1690159" cy="1690159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028700" y="6451078"/>
            <a:ext cx="15488410" cy="1579876"/>
            <a:chOff x="0" y="0"/>
            <a:chExt cx="4079252" cy="4160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79252" cy="416099"/>
            </a:xfrm>
            <a:custGeom>
              <a:avLst/>
              <a:gdLst/>
              <a:ahLst/>
              <a:cxnLst/>
              <a:rect r="r" b="b" t="t" l="l"/>
              <a:pathLst>
                <a:path h="416099" w="4079252">
                  <a:moveTo>
                    <a:pt x="0" y="0"/>
                  </a:moveTo>
                  <a:lnTo>
                    <a:pt x="4079252" y="0"/>
                  </a:lnTo>
                  <a:lnTo>
                    <a:pt x="4079252" y="416099"/>
                  </a:lnTo>
                  <a:lnTo>
                    <a:pt x="0" y="416099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079252" cy="45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8850081">
            <a:off x="11333503" y="8071461"/>
            <a:ext cx="1473626" cy="547903"/>
            <a:chOff x="0" y="0"/>
            <a:chExt cx="2186086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86086" cy="812800"/>
            </a:xfrm>
            <a:custGeom>
              <a:avLst/>
              <a:gdLst/>
              <a:ahLst/>
              <a:cxnLst/>
              <a:rect r="r" b="b" t="t" l="l"/>
              <a:pathLst>
                <a:path h="812800" w="2186086">
                  <a:moveTo>
                    <a:pt x="2186086" y="406400"/>
                  </a:moveTo>
                  <a:lnTo>
                    <a:pt x="1779686" y="0"/>
                  </a:lnTo>
                  <a:lnTo>
                    <a:pt x="17796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779686" y="609600"/>
                  </a:lnTo>
                  <a:lnTo>
                    <a:pt x="1779686" y="812800"/>
                  </a:lnTo>
                  <a:lnTo>
                    <a:pt x="2186086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65100"/>
              <a:ext cx="208448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99961" y="-57150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7134" y="5054431"/>
            <a:ext cx="16033441" cy="78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5"/>
              </a:lnSpc>
            </a:pPr>
            <a:r>
              <a:rPr lang="en-US" sz="4611">
                <a:solidFill>
                  <a:srgbClr val="000000"/>
                </a:solidFill>
                <a:latin typeface="Open Sans Bold"/>
              </a:rPr>
              <a:t>First we choose a Red Ball and after that a Green Ball.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75682" y="6649246"/>
            <a:ext cx="14170277" cy="106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81"/>
              </a:lnSpc>
            </a:pPr>
            <a:r>
              <a:rPr lang="en-US" sz="6272">
                <a:solidFill>
                  <a:srgbClr val="FFFFFF"/>
                </a:solidFill>
                <a:latin typeface="Open Sans Bold"/>
              </a:rPr>
              <a:t>Prob (R and G): Prob(R) * Prob (G/ R)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78652" y="8924714"/>
            <a:ext cx="7060193" cy="78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5"/>
              </a:lnSpc>
            </a:pPr>
            <a:r>
              <a:rPr lang="en-US" sz="4611">
                <a:solidFill>
                  <a:srgbClr val="000000"/>
                </a:solidFill>
                <a:latin typeface="Open Sans Bold"/>
              </a:rPr>
              <a:t>Conditional Probability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48364" y="1836920"/>
            <a:ext cx="11190481" cy="1066088"/>
            <a:chOff x="0" y="0"/>
            <a:chExt cx="2947287" cy="280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7287" cy="280780"/>
            </a:xfrm>
            <a:custGeom>
              <a:avLst/>
              <a:gdLst/>
              <a:ahLst/>
              <a:cxnLst/>
              <a:rect r="r" b="b" t="t" l="l"/>
              <a:pathLst>
                <a:path h="280780" w="2947287">
                  <a:moveTo>
                    <a:pt x="0" y="0"/>
                  </a:moveTo>
                  <a:lnTo>
                    <a:pt x="2947287" y="0"/>
                  </a:lnTo>
                  <a:lnTo>
                    <a:pt x="2947287" y="280780"/>
                  </a:lnTo>
                  <a:lnTo>
                    <a:pt x="0" y="28078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47287" cy="31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Baye’s Theorem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8318" y="1911713"/>
            <a:ext cx="10351073" cy="7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61"/>
              </a:lnSpc>
            </a:pPr>
            <a:r>
              <a:rPr lang="en-US" sz="4472">
                <a:solidFill>
                  <a:srgbClr val="FFFFFF"/>
                </a:solidFill>
                <a:latin typeface="Open Sans Bold"/>
              </a:rPr>
              <a:t>Prob (R and G): Prob(R) * Prob (G/ R)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048364" y="3662377"/>
            <a:ext cx="11190481" cy="1066088"/>
            <a:chOff x="0" y="0"/>
            <a:chExt cx="2947287" cy="280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47287" cy="280780"/>
            </a:xfrm>
            <a:custGeom>
              <a:avLst/>
              <a:gdLst/>
              <a:ahLst/>
              <a:cxnLst/>
              <a:rect r="r" b="b" t="t" l="l"/>
              <a:pathLst>
                <a:path h="280780" w="2947287">
                  <a:moveTo>
                    <a:pt x="0" y="0"/>
                  </a:moveTo>
                  <a:lnTo>
                    <a:pt x="2947287" y="0"/>
                  </a:lnTo>
                  <a:lnTo>
                    <a:pt x="2947287" y="280780"/>
                  </a:lnTo>
                  <a:lnTo>
                    <a:pt x="0" y="28078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47287" cy="31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718318" y="3737171"/>
            <a:ext cx="10351073" cy="7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61"/>
              </a:lnSpc>
            </a:pPr>
            <a:r>
              <a:rPr lang="en-US" sz="4472">
                <a:solidFill>
                  <a:srgbClr val="FFFFFF"/>
                </a:solidFill>
                <a:latin typeface="Open Sans Bold"/>
              </a:rPr>
              <a:t>Prob (A and B): Prob(A) * Prob (B/ A)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048364" y="5595241"/>
            <a:ext cx="11190481" cy="1066088"/>
            <a:chOff x="0" y="0"/>
            <a:chExt cx="2947287" cy="2807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47287" cy="280780"/>
            </a:xfrm>
            <a:custGeom>
              <a:avLst/>
              <a:gdLst/>
              <a:ahLst/>
              <a:cxnLst/>
              <a:rect r="r" b="b" t="t" l="l"/>
              <a:pathLst>
                <a:path h="280780" w="2947287">
                  <a:moveTo>
                    <a:pt x="0" y="0"/>
                  </a:moveTo>
                  <a:lnTo>
                    <a:pt x="2947287" y="0"/>
                  </a:lnTo>
                  <a:lnTo>
                    <a:pt x="2947287" y="280780"/>
                  </a:lnTo>
                  <a:lnTo>
                    <a:pt x="0" y="28078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947287" cy="31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18318" y="5670034"/>
            <a:ext cx="10351073" cy="7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61"/>
              </a:lnSpc>
            </a:pPr>
            <a:r>
              <a:rPr lang="en-US" sz="4472">
                <a:solidFill>
                  <a:srgbClr val="FFFFFF"/>
                </a:solidFill>
                <a:latin typeface="Open Sans Bold"/>
              </a:rPr>
              <a:t>Prob (Band A): Prob(B) * Prob (A/ B)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Baye’s Theorem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6361" y="3810545"/>
            <a:ext cx="17775645" cy="1031740"/>
            <a:chOff x="0" y="0"/>
            <a:chExt cx="5313361" cy="3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3361" cy="308400"/>
            </a:xfrm>
            <a:custGeom>
              <a:avLst/>
              <a:gdLst/>
              <a:ahLst/>
              <a:cxnLst/>
              <a:rect r="r" b="b" t="t" l="l"/>
              <a:pathLst>
                <a:path h="308400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308400"/>
                  </a:lnTo>
                  <a:lnTo>
                    <a:pt x="0" y="308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13361" cy="34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02654" y="3904354"/>
            <a:ext cx="10631287" cy="63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Open Sans Bold"/>
              </a:rPr>
              <a:t>Prob(A) * Prob (B/ A) = Prob(B) * Prob (A/ B)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6361" y="1940604"/>
            <a:ext cx="17775645" cy="1031740"/>
            <a:chOff x="0" y="0"/>
            <a:chExt cx="5313361" cy="3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13361" cy="308400"/>
            </a:xfrm>
            <a:custGeom>
              <a:avLst/>
              <a:gdLst/>
              <a:ahLst/>
              <a:cxnLst/>
              <a:rect r="r" b="b" t="t" l="l"/>
              <a:pathLst>
                <a:path h="308400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308400"/>
                  </a:lnTo>
                  <a:lnTo>
                    <a:pt x="0" y="308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313361" cy="34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741116" y="2080173"/>
            <a:ext cx="7489684" cy="63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Open Sans Bold"/>
              </a:rPr>
              <a:t>Prob (A and B) = Prob (Band A)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76361" y="5555569"/>
            <a:ext cx="17775645" cy="2140541"/>
            <a:chOff x="0" y="0"/>
            <a:chExt cx="23700860" cy="285405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3700860" cy="2854055"/>
              <a:chOff x="0" y="0"/>
              <a:chExt cx="5313361" cy="63983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313361" cy="639834"/>
              </a:xfrm>
              <a:custGeom>
                <a:avLst/>
                <a:gdLst/>
                <a:ahLst/>
                <a:cxnLst/>
                <a:rect r="r" b="b" t="t" l="l"/>
                <a:pathLst>
                  <a:path h="639834" w="5313361">
                    <a:moveTo>
                      <a:pt x="0" y="0"/>
                    </a:moveTo>
                    <a:lnTo>
                      <a:pt x="5313361" y="0"/>
                    </a:lnTo>
                    <a:lnTo>
                      <a:pt x="5313361" y="639834"/>
                    </a:lnTo>
                    <a:lnTo>
                      <a:pt x="0" y="639834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5313361" cy="677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368391" y="121904"/>
              <a:ext cx="15248254" cy="1188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594"/>
                </a:lnSpc>
              </a:pPr>
              <a:r>
                <a:rPr lang="en-US" sz="5424">
                  <a:solidFill>
                    <a:srgbClr val="FFFFFF"/>
                  </a:solidFill>
                  <a:latin typeface="Open Sans Bold"/>
                </a:rPr>
                <a:t>Prob (B/ A) = Prob(B) * Prob (A/ B)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8890471" y="1452428"/>
              <a:ext cx="9726175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11850430" y="1485434"/>
              <a:ext cx="3597168" cy="1188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594"/>
                </a:lnSpc>
              </a:pPr>
              <a:r>
                <a:rPr lang="en-US" sz="5424">
                  <a:solidFill>
                    <a:srgbClr val="FFFFFF"/>
                  </a:solidFill>
                  <a:latin typeface="Open Sans Bold"/>
                </a:rPr>
                <a:t>Prob(A)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638757" y="8004965"/>
            <a:ext cx="11050853" cy="8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89"/>
              </a:lnSpc>
            </a:pPr>
            <a:r>
              <a:rPr lang="en-US" sz="5278">
                <a:solidFill>
                  <a:srgbClr val="000000"/>
                </a:solidFill>
                <a:latin typeface="Open Sans Bold"/>
              </a:rPr>
              <a:t>Probability of B when A is given.</a:t>
            </a:r>
          </a:p>
        </p:txBody>
      </p:sp>
      <p:grpSp>
        <p:nvGrpSpPr>
          <p:cNvPr name="Group 26" id="26"/>
          <p:cNvGrpSpPr/>
          <p:nvPr/>
        </p:nvGrpSpPr>
        <p:grpSpPr>
          <a:xfrm rot="2598618">
            <a:off x="4004303" y="7056646"/>
            <a:ext cx="1473626" cy="547903"/>
            <a:chOff x="0" y="0"/>
            <a:chExt cx="2186086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86086" cy="812800"/>
            </a:xfrm>
            <a:custGeom>
              <a:avLst/>
              <a:gdLst/>
              <a:ahLst/>
              <a:cxnLst/>
              <a:rect r="r" b="b" t="t" l="l"/>
              <a:pathLst>
                <a:path h="812800" w="2186086">
                  <a:moveTo>
                    <a:pt x="2186086" y="406400"/>
                  </a:moveTo>
                  <a:lnTo>
                    <a:pt x="1779686" y="0"/>
                  </a:lnTo>
                  <a:lnTo>
                    <a:pt x="17796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779686" y="609600"/>
                  </a:lnTo>
                  <a:lnTo>
                    <a:pt x="1779686" y="812800"/>
                  </a:lnTo>
                  <a:lnTo>
                    <a:pt x="2186086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208448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890635" y="1627370"/>
          <a:ext cx="14506731" cy="4905658"/>
        </p:xfrm>
        <a:graphic>
          <a:graphicData uri="http://schemas.openxmlformats.org/drawingml/2006/table">
            <a:tbl>
              <a:tblPr/>
              <a:tblGrid>
                <a:gridCol w="3626683"/>
                <a:gridCol w="3626683"/>
                <a:gridCol w="3626683"/>
                <a:gridCol w="3626683"/>
              </a:tblGrid>
              <a:tr h="1420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Canva Sans Bold"/>
                        </a:rPr>
                        <a:t>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Canva Sans Bold"/>
                        </a:rPr>
                        <a:t>x2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Canva Sans Bold"/>
                        </a:rPr>
                        <a:t>x3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Canva Sans Bold"/>
                        </a:rPr>
                        <a:t>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6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6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6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Baye’s Theorem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093241" y="3622377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093241" y="4852988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093241" y="5894566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921689" y="3674764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6921689" y="4905375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6921689" y="5946954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597738" y="3727152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597738" y="4957762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0597738" y="5999341"/>
            <a:ext cx="752682" cy="0"/>
          </a:xfrm>
          <a:prstGeom prst="line">
            <a:avLst/>
          </a:prstGeom>
          <a:ln cap="flat" w="104775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56178" y="7371228"/>
            <a:ext cx="17775645" cy="1887072"/>
            <a:chOff x="0" y="0"/>
            <a:chExt cx="5313361" cy="5640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13361" cy="564069"/>
            </a:xfrm>
            <a:custGeom>
              <a:avLst/>
              <a:gdLst/>
              <a:ahLst/>
              <a:cxnLst/>
              <a:rect r="r" b="b" t="t" l="l"/>
              <a:pathLst>
                <a:path h="564069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564069"/>
                  </a:lnTo>
                  <a:lnTo>
                    <a:pt x="0" y="564069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313361" cy="602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98273" y="7580778"/>
            <a:ext cx="15589474" cy="117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26"/>
              </a:lnSpc>
            </a:pPr>
            <a:r>
              <a:rPr lang="en-US" sz="6876">
                <a:solidFill>
                  <a:srgbClr val="FFFFFF"/>
                </a:solidFill>
                <a:latin typeface="Open Sans Bold"/>
              </a:rPr>
              <a:t>What will be the Probability of y?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Baye’s Theorem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6178" y="1432687"/>
            <a:ext cx="17775645" cy="2140541"/>
            <a:chOff x="0" y="0"/>
            <a:chExt cx="23700860" cy="285405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3700860" cy="2854055"/>
              <a:chOff x="0" y="0"/>
              <a:chExt cx="5313361" cy="63983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13361" cy="639834"/>
              </a:xfrm>
              <a:custGeom>
                <a:avLst/>
                <a:gdLst/>
                <a:ahLst/>
                <a:cxnLst/>
                <a:rect r="r" b="b" t="t" l="l"/>
                <a:pathLst>
                  <a:path h="639834" w="5313361">
                    <a:moveTo>
                      <a:pt x="0" y="0"/>
                    </a:moveTo>
                    <a:lnTo>
                      <a:pt x="5313361" y="0"/>
                    </a:lnTo>
                    <a:lnTo>
                      <a:pt x="5313361" y="639834"/>
                    </a:lnTo>
                    <a:lnTo>
                      <a:pt x="0" y="639834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13361" cy="677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68391" y="121904"/>
              <a:ext cx="15248254" cy="1188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594"/>
                </a:lnSpc>
              </a:pPr>
              <a:r>
                <a:rPr lang="en-US" sz="5424">
                  <a:solidFill>
                    <a:srgbClr val="FFFFFF"/>
                  </a:solidFill>
                  <a:latin typeface="Open Sans Bold"/>
                </a:rPr>
                <a:t>Prob (B/ A) = Prob(B) * Prob (A/ B)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8890471" y="1452428"/>
              <a:ext cx="9726175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1850430" y="1485434"/>
              <a:ext cx="3597168" cy="1188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594"/>
                </a:lnSpc>
              </a:pPr>
              <a:r>
                <a:rPr lang="en-US" sz="5424">
                  <a:solidFill>
                    <a:srgbClr val="FFFFFF"/>
                  </a:solidFill>
                  <a:latin typeface="Open Sans Bold"/>
                </a:rPr>
                <a:t>Prob(A)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6178" y="3801829"/>
            <a:ext cx="17775645" cy="2459011"/>
            <a:chOff x="0" y="0"/>
            <a:chExt cx="23700860" cy="327868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3700860" cy="3278681"/>
              <a:chOff x="0" y="0"/>
              <a:chExt cx="5313361" cy="7350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313361" cy="735029"/>
              </a:xfrm>
              <a:custGeom>
                <a:avLst/>
                <a:gdLst/>
                <a:ahLst/>
                <a:cxnLst/>
                <a:rect r="r" b="b" t="t" l="l"/>
                <a:pathLst>
                  <a:path h="735029" w="5313361">
                    <a:moveTo>
                      <a:pt x="0" y="0"/>
                    </a:moveTo>
                    <a:lnTo>
                      <a:pt x="5313361" y="0"/>
                    </a:lnTo>
                    <a:lnTo>
                      <a:pt x="5313361" y="735029"/>
                    </a:lnTo>
                    <a:lnTo>
                      <a:pt x="0" y="735029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5313361" cy="773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725045" y="140954"/>
              <a:ext cx="21945785" cy="1022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74"/>
                </a:lnSpc>
              </a:pPr>
              <a:r>
                <a:rPr lang="en-US" sz="4624">
                  <a:solidFill>
                    <a:srgbClr val="FFFFFF"/>
                  </a:solidFill>
                  <a:latin typeface="Open Sans Bold"/>
                </a:rPr>
                <a:t>Prob (Yes/ x1,x2,x3) = Prob(Yes) * Prob (x1,x2,x3/ Yes)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10241552" y="1452428"/>
              <a:ext cx="1242927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3173626" y="1544503"/>
              <a:ext cx="6801160" cy="102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68"/>
                </a:lnSpc>
              </a:pPr>
              <a:r>
                <a:rPr lang="en-US" sz="4620">
                  <a:solidFill>
                    <a:srgbClr val="FFFFFF"/>
                  </a:solidFill>
                  <a:latin typeface="Open Sans Bold"/>
                </a:rPr>
                <a:t>Prob(x1,x2,x3)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56178" y="6489439"/>
            <a:ext cx="17775645" cy="2459011"/>
            <a:chOff x="0" y="0"/>
            <a:chExt cx="23700860" cy="327868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3700860" cy="3278681"/>
              <a:chOff x="0" y="0"/>
              <a:chExt cx="5313361" cy="73502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313361" cy="735029"/>
              </a:xfrm>
              <a:custGeom>
                <a:avLst/>
                <a:gdLst/>
                <a:ahLst/>
                <a:cxnLst/>
                <a:rect r="r" b="b" t="t" l="l"/>
                <a:pathLst>
                  <a:path h="735029" w="5313361">
                    <a:moveTo>
                      <a:pt x="0" y="0"/>
                    </a:moveTo>
                    <a:lnTo>
                      <a:pt x="5313361" y="0"/>
                    </a:lnTo>
                    <a:lnTo>
                      <a:pt x="5313361" y="735029"/>
                    </a:lnTo>
                    <a:lnTo>
                      <a:pt x="0" y="735029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5313361" cy="773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725045" y="140954"/>
              <a:ext cx="21945785" cy="1022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74"/>
                </a:lnSpc>
              </a:pPr>
              <a:r>
                <a:rPr lang="en-US" sz="4624">
                  <a:solidFill>
                    <a:srgbClr val="FFFFFF"/>
                  </a:solidFill>
                  <a:latin typeface="Open Sans Bold"/>
                </a:rPr>
                <a:t>Prob (No/ x1,x2,x3) = Prob(No) * Prob (x1,x2,x3/ No)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10241552" y="1452428"/>
              <a:ext cx="1242927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3173626" y="1544503"/>
              <a:ext cx="6801160" cy="102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68"/>
                </a:lnSpc>
              </a:pPr>
              <a:r>
                <a:rPr lang="en-US" sz="4620">
                  <a:solidFill>
                    <a:srgbClr val="FFFFFF"/>
                  </a:solidFill>
                  <a:latin typeface="Open Sans Bold"/>
                </a:rPr>
                <a:t>Prob(x1,x2,x3)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Baye’s Theorem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6178" y="2155930"/>
            <a:ext cx="17775645" cy="2459011"/>
            <a:chOff x="0" y="0"/>
            <a:chExt cx="23700860" cy="32786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3700860" cy="3278681"/>
              <a:chOff x="0" y="0"/>
              <a:chExt cx="5313361" cy="7350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13361" cy="735029"/>
              </a:xfrm>
              <a:custGeom>
                <a:avLst/>
                <a:gdLst/>
                <a:ahLst/>
                <a:cxnLst/>
                <a:rect r="r" b="b" t="t" l="l"/>
                <a:pathLst>
                  <a:path h="735029" w="5313361">
                    <a:moveTo>
                      <a:pt x="0" y="0"/>
                    </a:moveTo>
                    <a:lnTo>
                      <a:pt x="5313361" y="0"/>
                    </a:lnTo>
                    <a:lnTo>
                      <a:pt x="5313361" y="735029"/>
                    </a:lnTo>
                    <a:lnTo>
                      <a:pt x="0" y="735029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13361" cy="773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725045" y="140954"/>
              <a:ext cx="21945785" cy="1022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74"/>
                </a:lnSpc>
              </a:pPr>
              <a:r>
                <a:rPr lang="en-US" sz="4624">
                  <a:solidFill>
                    <a:srgbClr val="FFFFFF"/>
                  </a:solidFill>
                  <a:latin typeface="Open Sans Bold"/>
                </a:rPr>
                <a:t>Prob (Yes/ x1,x2,x3) = Prob(Yes) * Prob (x1,x2,x3/ Yes)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10241552" y="1452428"/>
              <a:ext cx="1242927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3173626" y="1544503"/>
              <a:ext cx="6801160" cy="102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68"/>
                </a:lnSpc>
              </a:pPr>
              <a:r>
                <a:rPr lang="en-US" sz="4620">
                  <a:solidFill>
                    <a:srgbClr val="FFFFFF"/>
                  </a:solidFill>
                  <a:latin typeface="Open Sans Bold"/>
                </a:rPr>
                <a:t>Prob(x1,x2,x3)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6178" y="5681263"/>
            <a:ext cx="17775645" cy="2459011"/>
            <a:chOff x="0" y="0"/>
            <a:chExt cx="23700860" cy="327868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3700860" cy="3278681"/>
              <a:chOff x="0" y="0"/>
              <a:chExt cx="5313361" cy="7350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313361" cy="735029"/>
              </a:xfrm>
              <a:custGeom>
                <a:avLst/>
                <a:gdLst/>
                <a:ahLst/>
                <a:cxnLst/>
                <a:rect r="r" b="b" t="t" l="l"/>
                <a:pathLst>
                  <a:path h="735029" w="5313361">
                    <a:moveTo>
                      <a:pt x="0" y="0"/>
                    </a:moveTo>
                    <a:lnTo>
                      <a:pt x="5313361" y="0"/>
                    </a:lnTo>
                    <a:lnTo>
                      <a:pt x="5313361" y="735029"/>
                    </a:lnTo>
                    <a:lnTo>
                      <a:pt x="0" y="735029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5313361" cy="773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725045" y="140954"/>
              <a:ext cx="21945785" cy="1022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74"/>
                </a:lnSpc>
              </a:pPr>
              <a:r>
                <a:rPr lang="en-US" sz="4624">
                  <a:solidFill>
                    <a:srgbClr val="FFFFFF"/>
                  </a:solidFill>
                  <a:latin typeface="Open Sans Bold"/>
                </a:rPr>
                <a:t>Prob (No/ x1,x2,x3) = Prob(No) * Prob (x1,x2,x3/ No)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10241552" y="1452428"/>
              <a:ext cx="1242927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3173626" y="1544503"/>
              <a:ext cx="6801160" cy="102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68"/>
                </a:lnSpc>
              </a:pPr>
              <a:r>
                <a:rPr lang="en-US" sz="4620">
                  <a:solidFill>
                    <a:srgbClr val="FFFFFF"/>
                  </a:solidFill>
                  <a:latin typeface="Open Sans Bold"/>
                </a:rPr>
                <a:t>Prob(x1,x2,x3)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10110012">
            <a:off x="8725687" y="3815504"/>
            <a:ext cx="1221402" cy="454125"/>
            <a:chOff x="0" y="0"/>
            <a:chExt cx="2186086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86086" cy="812800"/>
            </a:xfrm>
            <a:custGeom>
              <a:avLst/>
              <a:gdLst/>
              <a:ahLst/>
              <a:cxnLst/>
              <a:rect r="r" b="b" t="t" l="l"/>
              <a:pathLst>
                <a:path h="812800" w="2186086">
                  <a:moveTo>
                    <a:pt x="2186086" y="406400"/>
                  </a:moveTo>
                  <a:lnTo>
                    <a:pt x="1779686" y="0"/>
                  </a:lnTo>
                  <a:lnTo>
                    <a:pt x="17796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779686" y="609600"/>
                  </a:lnTo>
                  <a:lnTo>
                    <a:pt x="1779686" y="812800"/>
                  </a:lnTo>
                  <a:lnTo>
                    <a:pt x="2186086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208448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141162" y="3599075"/>
            <a:ext cx="3180660" cy="78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5"/>
              </a:lnSpc>
            </a:pPr>
            <a:r>
              <a:rPr lang="en-US" sz="4611">
                <a:solidFill>
                  <a:srgbClr val="FFDE59"/>
                </a:solidFill>
                <a:latin typeface="Open Sans Bold"/>
              </a:rPr>
              <a:t>Constant</a:t>
            </a:r>
          </a:p>
        </p:txBody>
      </p:sp>
      <p:grpSp>
        <p:nvGrpSpPr>
          <p:cNvPr name="Group 28" id="28"/>
          <p:cNvGrpSpPr/>
          <p:nvPr/>
        </p:nvGrpSpPr>
        <p:grpSpPr>
          <a:xfrm rot="10110012">
            <a:off x="8725687" y="7183567"/>
            <a:ext cx="1221402" cy="454125"/>
            <a:chOff x="0" y="0"/>
            <a:chExt cx="2186086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86086" cy="812800"/>
            </a:xfrm>
            <a:custGeom>
              <a:avLst/>
              <a:gdLst/>
              <a:ahLst/>
              <a:cxnLst/>
              <a:rect r="r" b="b" t="t" l="l"/>
              <a:pathLst>
                <a:path h="812800" w="2186086">
                  <a:moveTo>
                    <a:pt x="2186086" y="406400"/>
                  </a:moveTo>
                  <a:lnTo>
                    <a:pt x="1779686" y="0"/>
                  </a:lnTo>
                  <a:lnTo>
                    <a:pt x="17796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779686" y="609600"/>
                  </a:lnTo>
                  <a:lnTo>
                    <a:pt x="1779686" y="812800"/>
                  </a:lnTo>
                  <a:lnTo>
                    <a:pt x="2186086" y="406400"/>
                  </a:lnTo>
                  <a:close/>
                </a:path>
              </a:pathLst>
            </a:custGeom>
            <a:solidFill>
              <a:srgbClr val="27338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65100"/>
              <a:ext cx="208448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141162" y="6967138"/>
            <a:ext cx="3180660" cy="78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5"/>
              </a:lnSpc>
            </a:pPr>
            <a:r>
              <a:rPr lang="en-US" sz="4611">
                <a:solidFill>
                  <a:srgbClr val="FFDE59"/>
                </a:solidFill>
                <a:latin typeface="Open Sans Bold"/>
              </a:rPr>
              <a:t>Constant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Baye’s Theorem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6178" y="1514376"/>
            <a:ext cx="17775645" cy="1503603"/>
            <a:chOff x="0" y="0"/>
            <a:chExt cx="5313361" cy="4494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3361" cy="449446"/>
            </a:xfrm>
            <a:custGeom>
              <a:avLst/>
              <a:gdLst/>
              <a:ahLst/>
              <a:cxnLst/>
              <a:rect r="r" b="b" t="t" l="l"/>
              <a:pathLst>
                <a:path h="449446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449446"/>
                  </a:lnTo>
                  <a:lnTo>
                    <a:pt x="0" y="449446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13361" cy="487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9961" y="1598661"/>
            <a:ext cx="16459339" cy="7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4624">
                <a:solidFill>
                  <a:srgbClr val="FFFFFF"/>
                </a:solidFill>
                <a:latin typeface="Open Sans Bold"/>
              </a:rPr>
              <a:t>Prob (Yes/ x1,x2,x3) = Prob(Yes) * Prob (x1,x2,x3/ Yes)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56178" y="5543550"/>
            <a:ext cx="17775645" cy="1474651"/>
            <a:chOff x="0" y="0"/>
            <a:chExt cx="5313361" cy="4407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13361" cy="440792"/>
            </a:xfrm>
            <a:custGeom>
              <a:avLst/>
              <a:gdLst/>
              <a:ahLst/>
              <a:cxnLst/>
              <a:rect r="r" b="b" t="t" l="l"/>
              <a:pathLst>
                <a:path h="440792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440792"/>
                  </a:lnTo>
                  <a:lnTo>
                    <a:pt x="0" y="44079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313361" cy="47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99961" y="5627835"/>
            <a:ext cx="16459339" cy="7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4624">
                <a:solidFill>
                  <a:srgbClr val="FFFFFF"/>
                </a:solidFill>
                <a:latin typeface="Open Sans Bold"/>
              </a:rPr>
              <a:t>Prob (No/ x1,x2,x3) = Prob(No) * Prob (x1,x2,x3/ No)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56178" y="3246579"/>
            <a:ext cx="17775645" cy="1896921"/>
            <a:chOff x="0" y="0"/>
            <a:chExt cx="5313361" cy="5670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3361" cy="567013"/>
            </a:xfrm>
            <a:custGeom>
              <a:avLst/>
              <a:gdLst/>
              <a:ahLst/>
              <a:cxnLst/>
              <a:rect r="r" b="b" t="t" l="l"/>
              <a:pathLst>
                <a:path h="567013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567013"/>
                  </a:lnTo>
                  <a:lnTo>
                    <a:pt x="0" y="56701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13361" cy="60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99961" y="3349914"/>
            <a:ext cx="16679859" cy="142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5"/>
              </a:lnSpc>
            </a:pPr>
            <a:r>
              <a:rPr lang="en-US" sz="4139">
                <a:solidFill>
                  <a:srgbClr val="FFFFFF"/>
                </a:solidFill>
                <a:latin typeface="Open Sans Bold"/>
              </a:rPr>
              <a:t>Prob (Yes/ x1,x2,x3) = Prob(Yes) * Prob (x1/Yes)* Prob(x2/Yes)*          Prob(x3/Yes)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56178" y="7332526"/>
            <a:ext cx="17775645" cy="1896921"/>
            <a:chOff x="0" y="0"/>
            <a:chExt cx="5313361" cy="5670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13361" cy="567013"/>
            </a:xfrm>
            <a:custGeom>
              <a:avLst/>
              <a:gdLst/>
              <a:ahLst/>
              <a:cxnLst/>
              <a:rect r="r" b="b" t="t" l="l"/>
              <a:pathLst>
                <a:path h="567013" w="5313361">
                  <a:moveTo>
                    <a:pt x="0" y="0"/>
                  </a:moveTo>
                  <a:lnTo>
                    <a:pt x="5313361" y="0"/>
                  </a:lnTo>
                  <a:lnTo>
                    <a:pt x="5313361" y="567013"/>
                  </a:lnTo>
                  <a:lnTo>
                    <a:pt x="0" y="56701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313361" cy="60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99961" y="7435861"/>
            <a:ext cx="16679859" cy="142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5"/>
              </a:lnSpc>
            </a:pPr>
            <a:r>
              <a:rPr lang="en-US" sz="4139">
                <a:solidFill>
                  <a:srgbClr val="FFFFFF"/>
                </a:solidFill>
                <a:latin typeface="Open Sans Bold"/>
              </a:rPr>
              <a:t>Prob (No/ x1,x2,x3) = Prob(No) * Prob (x1/No)* Prob(x2/No)*          Prob(x3/YNo)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11983" y="1446395"/>
            <a:ext cx="13163743" cy="6806509"/>
          </a:xfrm>
          <a:custGeom>
            <a:avLst/>
            <a:gdLst/>
            <a:ahLst/>
            <a:cxnLst/>
            <a:rect r="r" b="b" t="t" l="l"/>
            <a:pathLst>
              <a:path h="6806509" w="13163743">
                <a:moveTo>
                  <a:pt x="0" y="0"/>
                </a:moveTo>
                <a:lnTo>
                  <a:pt x="13163743" y="0"/>
                </a:lnTo>
                <a:lnTo>
                  <a:pt x="13163743" y="6806508"/>
                </a:lnTo>
                <a:lnTo>
                  <a:pt x="0" y="68065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Naive Baye’s Problem 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6001" y="8310053"/>
            <a:ext cx="15589474" cy="163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6"/>
              </a:lnSpc>
            </a:pPr>
            <a:r>
              <a:rPr lang="en-US" sz="4676">
                <a:solidFill>
                  <a:srgbClr val="FF3131"/>
                </a:solidFill>
                <a:latin typeface="Open Sans Bold"/>
              </a:rPr>
              <a:t>If the Weather is </a:t>
            </a:r>
            <a:r>
              <a:rPr lang="en-US" sz="4676">
                <a:solidFill>
                  <a:srgbClr val="000000"/>
                </a:solidFill>
                <a:latin typeface="Open Sans Bold"/>
              </a:rPr>
              <a:t>Sunny</a:t>
            </a:r>
            <a:r>
              <a:rPr lang="en-US" sz="4676">
                <a:solidFill>
                  <a:srgbClr val="FF3131"/>
                </a:solidFill>
                <a:latin typeface="Open Sans Bold"/>
              </a:rPr>
              <a:t> and Wind is</a:t>
            </a:r>
            <a:r>
              <a:rPr lang="en-US" sz="4676">
                <a:solidFill>
                  <a:srgbClr val="000000"/>
                </a:solidFill>
                <a:latin typeface="Open Sans Bold"/>
              </a:rPr>
              <a:t> Weak</a:t>
            </a:r>
            <a:r>
              <a:rPr lang="en-US" sz="4676">
                <a:solidFill>
                  <a:srgbClr val="FF3131"/>
                </a:solidFill>
                <a:latin typeface="Open Sans Bold"/>
              </a:rPr>
              <a:t> then what will happen?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199925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14938" y="1446395"/>
            <a:ext cx="10038569" cy="5190591"/>
          </a:xfrm>
          <a:custGeom>
            <a:avLst/>
            <a:gdLst/>
            <a:ahLst/>
            <a:cxnLst/>
            <a:rect r="r" b="b" t="t" l="l"/>
            <a:pathLst>
              <a:path h="5190591" w="10038569">
                <a:moveTo>
                  <a:pt x="0" y="0"/>
                </a:moveTo>
                <a:lnTo>
                  <a:pt x="10038569" y="0"/>
                </a:lnTo>
                <a:lnTo>
                  <a:pt x="10038569" y="5190591"/>
                </a:lnTo>
                <a:lnTo>
                  <a:pt x="0" y="5190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9961" y="-198219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Naive Baye’s Problem -1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7089" y="6760811"/>
            <a:ext cx="17433531" cy="811544"/>
            <a:chOff x="0" y="0"/>
            <a:chExt cx="6912321" cy="321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12321" cy="321774"/>
            </a:xfrm>
            <a:custGeom>
              <a:avLst/>
              <a:gdLst/>
              <a:ahLst/>
              <a:cxnLst/>
              <a:rect r="r" b="b" t="t" l="l"/>
              <a:pathLst>
                <a:path h="321774" w="6912321">
                  <a:moveTo>
                    <a:pt x="0" y="0"/>
                  </a:moveTo>
                  <a:lnTo>
                    <a:pt x="6912321" y="0"/>
                  </a:lnTo>
                  <a:lnTo>
                    <a:pt x="6912321" y="321774"/>
                  </a:lnTo>
                  <a:lnTo>
                    <a:pt x="0" y="321774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912321" cy="35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10407" y="6831829"/>
            <a:ext cx="16358835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Open Sans Bold"/>
              </a:rPr>
              <a:t>Prob (Yes/ Sunny,Weak) = ???????????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7089" y="7820005"/>
            <a:ext cx="17433531" cy="811544"/>
            <a:chOff x="0" y="0"/>
            <a:chExt cx="6912321" cy="3217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12321" cy="321774"/>
            </a:xfrm>
            <a:custGeom>
              <a:avLst/>
              <a:gdLst/>
              <a:ahLst/>
              <a:cxnLst/>
              <a:rect r="r" b="b" t="t" l="l"/>
              <a:pathLst>
                <a:path h="321774" w="6912321">
                  <a:moveTo>
                    <a:pt x="0" y="0"/>
                  </a:moveTo>
                  <a:lnTo>
                    <a:pt x="6912321" y="0"/>
                  </a:lnTo>
                  <a:lnTo>
                    <a:pt x="6912321" y="321774"/>
                  </a:lnTo>
                  <a:lnTo>
                    <a:pt x="0" y="321774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912321" cy="35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10407" y="7891023"/>
            <a:ext cx="16358835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Open Sans Bold"/>
              </a:rPr>
              <a:t>Prob (No/ Sunny,Weak) = ???????????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Naive Bayes?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2726" y="2366099"/>
            <a:ext cx="15282548" cy="134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1"/>
              </a:lnSpc>
            </a:pPr>
            <a:r>
              <a:rPr lang="en-US" sz="3887">
                <a:solidFill>
                  <a:srgbClr val="273384"/>
                </a:solidFill>
                <a:latin typeface="Open Sans Bold"/>
              </a:rPr>
              <a:t>Naive Bayes Classifier </a:t>
            </a:r>
            <a:r>
              <a:rPr lang="en-US" sz="3887">
                <a:solidFill>
                  <a:srgbClr val="273384"/>
                </a:solidFill>
                <a:latin typeface="Open Sans"/>
              </a:rPr>
              <a:t>works</a:t>
            </a:r>
            <a:r>
              <a:rPr lang="en-US" sz="3887">
                <a:solidFill>
                  <a:srgbClr val="273384"/>
                </a:solidFill>
                <a:latin typeface="Open Sans Bold"/>
              </a:rPr>
              <a:t> </a:t>
            </a:r>
            <a:r>
              <a:rPr lang="en-US" sz="3887">
                <a:solidFill>
                  <a:srgbClr val="273384"/>
                </a:solidFill>
                <a:latin typeface="Open Sans"/>
              </a:rPr>
              <a:t>on the principles of</a:t>
            </a:r>
            <a:r>
              <a:rPr lang="en-US" sz="3887">
                <a:solidFill>
                  <a:srgbClr val="273384"/>
                </a:solidFill>
                <a:latin typeface="Open Sans Bold"/>
              </a:rPr>
              <a:t> Conditional Probability </a:t>
            </a:r>
            <a:r>
              <a:rPr lang="en-US" sz="3887">
                <a:solidFill>
                  <a:srgbClr val="273384"/>
                </a:solidFill>
                <a:latin typeface="Open Sans"/>
              </a:rPr>
              <a:t>as given by</a:t>
            </a:r>
            <a:r>
              <a:rPr lang="en-US" sz="3887">
                <a:solidFill>
                  <a:srgbClr val="273384"/>
                </a:solidFill>
                <a:latin typeface="Open Sans Bold"/>
              </a:rPr>
              <a:t> Baye‘s Theorem.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2726" y="4542793"/>
            <a:ext cx="15282548" cy="6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1"/>
              </a:lnSpc>
            </a:pPr>
            <a:r>
              <a:rPr lang="en-US" sz="3887">
                <a:solidFill>
                  <a:srgbClr val="273384"/>
                </a:solidFill>
                <a:latin typeface="Open Sans"/>
              </a:rPr>
              <a:t>It is based on </a:t>
            </a:r>
            <a:r>
              <a:rPr lang="en-US" sz="3887">
                <a:solidFill>
                  <a:srgbClr val="273384"/>
                </a:solidFill>
                <a:latin typeface="Open Sans Bold"/>
              </a:rPr>
              <a:t>Supervised Machine Learning.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2726" y="6033688"/>
            <a:ext cx="15282548" cy="134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1"/>
              </a:lnSpc>
            </a:pPr>
            <a:r>
              <a:rPr lang="en-US" sz="3887">
                <a:solidFill>
                  <a:srgbClr val="273384"/>
                </a:solidFill>
                <a:latin typeface="Open Sans"/>
              </a:rPr>
              <a:t>It is a </a:t>
            </a:r>
            <a:r>
              <a:rPr lang="en-US" sz="3887">
                <a:solidFill>
                  <a:srgbClr val="273384"/>
                </a:solidFill>
                <a:latin typeface="Open Sans Bold"/>
              </a:rPr>
              <a:t>probabilistic classifier</a:t>
            </a:r>
            <a:r>
              <a:rPr lang="en-US" sz="3887">
                <a:solidFill>
                  <a:srgbClr val="273384"/>
                </a:solidFill>
                <a:latin typeface="Open Sans"/>
              </a:rPr>
              <a:t>, which means it predicts on the basis of the </a:t>
            </a:r>
            <a:r>
              <a:rPr lang="en-US" sz="3887">
                <a:solidFill>
                  <a:srgbClr val="273384"/>
                </a:solidFill>
                <a:latin typeface="Open Sans Bold"/>
              </a:rPr>
              <a:t>probability</a:t>
            </a:r>
            <a:r>
              <a:rPr lang="en-US" sz="3887">
                <a:solidFill>
                  <a:srgbClr val="273384"/>
                </a:solidFill>
                <a:latin typeface="Open Sans"/>
              </a:rPr>
              <a:t> of an object.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1264" y="2696918"/>
            <a:ext cx="4764718" cy="4893163"/>
          </a:xfrm>
          <a:custGeom>
            <a:avLst/>
            <a:gdLst/>
            <a:ahLst/>
            <a:cxnLst/>
            <a:rect r="r" b="b" t="t" l="l"/>
            <a:pathLst>
              <a:path h="4893163" w="4764718">
                <a:moveTo>
                  <a:pt x="0" y="0"/>
                </a:moveTo>
                <a:lnTo>
                  <a:pt x="4764718" y="0"/>
                </a:lnTo>
                <a:lnTo>
                  <a:pt x="4764718" y="4893164"/>
                </a:lnTo>
                <a:lnTo>
                  <a:pt x="0" y="4893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Independent Event?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264" y="7742482"/>
            <a:ext cx="5060860" cy="102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Rolling a Die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1481" y="2592143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Rolling a Die: {1, 2, 3, 4, 5, 6}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1481" y="3722233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Prob(1): 1/6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1481" y="4896663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Prob(2): 1/6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1481" y="6121207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Prob(3): 1/6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7019" y="3106400"/>
            <a:ext cx="6054325" cy="4041262"/>
          </a:xfrm>
          <a:custGeom>
            <a:avLst/>
            <a:gdLst/>
            <a:ahLst/>
            <a:cxnLst/>
            <a:rect r="r" b="b" t="t" l="l"/>
            <a:pathLst>
              <a:path h="4041262" w="6054325">
                <a:moveTo>
                  <a:pt x="0" y="0"/>
                </a:moveTo>
                <a:lnTo>
                  <a:pt x="6054325" y="0"/>
                </a:lnTo>
                <a:lnTo>
                  <a:pt x="6054325" y="4041262"/>
                </a:lnTo>
                <a:lnTo>
                  <a:pt x="0" y="4041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Independent Event?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264" y="7742482"/>
            <a:ext cx="5541570" cy="102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Tossing a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1481" y="2592143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Tossing a coin: {H, T}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1481" y="3722233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Prob(H): 1/2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1481" y="4896663"/>
            <a:ext cx="10651858" cy="9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31"/>
              </a:lnSpc>
            </a:pPr>
            <a:r>
              <a:rPr lang="en-US" sz="5379">
                <a:solidFill>
                  <a:srgbClr val="273384"/>
                </a:solidFill>
                <a:latin typeface="Open Sans Bold"/>
              </a:rPr>
              <a:t>Prob(T): 1/2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80795" y="2357348"/>
            <a:ext cx="11226118" cy="3566810"/>
            <a:chOff x="0" y="0"/>
            <a:chExt cx="2956673" cy="939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56673" cy="939407"/>
            </a:xfrm>
            <a:custGeom>
              <a:avLst/>
              <a:gdLst/>
              <a:ahLst/>
              <a:cxnLst/>
              <a:rect r="r" b="b" t="t" l="l"/>
              <a:pathLst>
                <a:path h="939407" w="2956673">
                  <a:moveTo>
                    <a:pt x="0" y="0"/>
                  </a:moveTo>
                  <a:lnTo>
                    <a:pt x="2956673" y="0"/>
                  </a:lnTo>
                  <a:lnTo>
                    <a:pt x="2956673" y="939407"/>
                  </a:lnTo>
                  <a:lnTo>
                    <a:pt x="0" y="939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73384"/>
              </a:solidFill>
              <a:prstDash val="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56673" cy="977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77248" y="2808582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4598" y="6914758"/>
            <a:ext cx="15378805" cy="20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There is a Box. In this Box there are </a:t>
            </a:r>
            <a:r>
              <a:rPr lang="en-US" sz="6011">
                <a:solidFill>
                  <a:srgbClr val="FF3131"/>
                </a:solidFill>
                <a:latin typeface="Open Sans Bold"/>
              </a:rPr>
              <a:t>3</a:t>
            </a:r>
            <a:r>
              <a:rPr lang="en-US" sz="6011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6011">
                <a:solidFill>
                  <a:srgbClr val="FF3131"/>
                </a:solidFill>
                <a:latin typeface="Open Sans Bold"/>
              </a:rPr>
              <a:t>Red Ball</a:t>
            </a:r>
            <a:r>
              <a:rPr lang="en-US" sz="6011">
                <a:solidFill>
                  <a:srgbClr val="000000"/>
                </a:solidFill>
                <a:latin typeface="Open Sans Bold"/>
              </a:rPr>
              <a:t> and </a:t>
            </a:r>
            <a:r>
              <a:rPr lang="en-US" sz="6011">
                <a:solidFill>
                  <a:srgbClr val="00BF63"/>
                </a:solidFill>
                <a:latin typeface="Open Sans Bold"/>
              </a:rPr>
              <a:t>2 Green Ball</a:t>
            </a:r>
            <a:r>
              <a:rPr lang="en-US" sz="6011">
                <a:solidFill>
                  <a:srgbClr val="000000"/>
                </a:solidFill>
                <a:latin typeface="Open Sans Bold"/>
              </a:rPr>
              <a:t>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25956" y="2808582"/>
            <a:ext cx="1543050" cy="15430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67410" y="2808582"/>
            <a:ext cx="1543050" cy="154305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027790" y="4138213"/>
            <a:ext cx="1543050" cy="154305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136397" y="4138213"/>
            <a:ext cx="1543050" cy="154305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086" y="2169115"/>
            <a:ext cx="15378805" cy="20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Event: We choose a Red Ball. </a:t>
            </a:r>
          </a:p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Probability: Prob(Red)=3/5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80795" y="5143500"/>
            <a:ext cx="11226118" cy="3566810"/>
            <a:chOff x="0" y="0"/>
            <a:chExt cx="14968157" cy="475574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968157" cy="4755746"/>
              <a:chOff x="0" y="0"/>
              <a:chExt cx="2956673" cy="9394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56673" cy="939407"/>
              </a:xfrm>
              <a:custGeom>
                <a:avLst/>
                <a:gdLst/>
                <a:ahLst/>
                <a:cxnLst/>
                <a:rect r="r" b="b" t="t" l="l"/>
                <a:pathLst>
                  <a:path h="939407" w="2956673">
                    <a:moveTo>
                      <a:pt x="0" y="0"/>
                    </a:moveTo>
                    <a:lnTo>
                      <a:pt x="2956673" y="0"/>
                    </a:lnTo>
                    <a:lnTo>
                      <a:pt x="2956673" y="939407"/>
                    </a:lnTo>
                    <a:lnTo>
                      <a:pt x="0" y="9394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73384"/>
                </a:solidFill>
                <a:prstDash val="dash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956673" cy="977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95271" y="601646"/>
              <a:ext cx="2057400" cy="20574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193547" y="601646"/>
              <a:ext cx="2057400" cy="205740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715486" y="601646"/>
              <a:ext cx="2057400" cy="20574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662659" y="2374486"/>
              <a:ext cx="2057400" cy="20574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9140803" y="2374486"/>
              <a:ext cx="2057400" cy="205740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086" y="2169115"/>
            <a:ext cx="15378805" cy="20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Event: Now We choose a Green Ball. </a:t>
            </a:r>
          </a:p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Probability: ????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80795" y="5143500"/>
            <a:ext cx="11226118" cy="3566810"/>
            <a:chOff x="0" y="0"/>
            <a:chExt cx="14968157" cy="475574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968157" cy="4755746"/>
              <a:chOff x="0" y="0"/>
              <a:chExt cx="2956673" cy="9394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56673" cy="939407"/>
              </a:xfrm>
              <a:custGeom>
                <a:avLst/>
                <a:gdLst/>
                <a:ahLst/>
                <a:cxnLst/>
                <a:rect r="r" b="b" t="t" l="l"/>
                <a:pathLst>
                  <a:path h="939407" w="2956673">
                    <a:moveTo>
                      <a:pt x="0" y="0"/>
                    </a:moveTo>
                    <a:lnTo>
                      <a:pt x="2956673" y="0"/>
                    </a:lnTo>
                    <a:lnTo>
                      <a:pt x="2956673" y="939407"/>
                    </a:lnTo>
                    <a:lnTo>
                      <a:pt x="0" y="9394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73384"/>
                </a:solidFill>
                <a:prstDash val="dash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956673" cy="977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95271" y="601646"/>
              <a:ext cx="2057400" cy="20574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193547" y="601646"/>
              <a:ext cx="2057400" cy="205740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715486" y="601646"/>
              <a:ext cx="2057400" cy="20574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662659" y="2374486"/>
              <a:ext cx="2057400" cy="20574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9140803" y="2374486"/>
              <a:ext cx="2057400" cy="205740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086" y="2169115"/>
            <a:ext cx="15378805" cy="20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Remaining Red Ball: 2</a:t>
            </a:r>
          </a:p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Remaining Green Ball: 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80795" y="5143500"/>
            <a:ext cx="11226118" cy="3566810"/>
            <a:chOff x="0" y="0"/>
            <a:chExt cx="14968157" cy="475574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968157" cy="4755746"/>
              <a:chOff x="0" y="0"/>
              <a:chExt cx="2956673" cy="9394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56673" cy="939407"/>
              </a:xfrm>
              <a:custGeom>
                <a:avLst/>
                <a:gdLst/>
                <a:ahLst/>
                <a:cxnLst/>
                <a:rect r="r" b="b" t="t" l="l"/>
                <a:pathLst>
                  <a:path h="939407" w="2956673">
                    <a:moveTo>
                      <a:pt x="0" y="0"/>
                    </a:moveTo>
                    <a:lnTo>
                      <a:pt x="2956673" y="0"/>
                    </a:lnTo>
                    <a:lnTo>
                      <a:pt x="2956673" y="939407"/>
                    </a:lnTo>
                    <a:lnTo>
                      <a:pt x="0" y="9394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73384"/>
                </a:solidFill>
                <a:prstDash val="dash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956673" cy="977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95271" y="601646"/>
              <a:ext cx="2057400" cy="20574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193547" y="601646"/>
              <a:ext cx="2057400" cy="205740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662659" y="2374486"/>
              <a:ext cx="2057400" cy="20574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140803" y="2374486"/>
              <a:ext cx="2057400" cy="20574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3198642" y="445558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2672048" y="6587104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773" y="189407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5595" y="301053"/>
            <a:ext cx="16187786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What is Dependent Event?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086" y="2169115"/>
            <a:ext cx="15378805" cy="20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Event: Now We choose a Green Ball. </a:t>
            </a:r>
          </a:p>
          <a:p>
            <a:pPr algn="just">
              <a:lnSpc>
                <a:spcPts val="8415"/>
              </a:lnSpc>
            </a:pPr>
            <a:r>
              <a:rPr lang="en-US" sz="6011">
                <a:solidFill>
                  <a:srgbClr val="000000"/>
                </a:solidFill>
                <a:latin typeface="Open Sans Bold"/>
              </a:rPr>
              <a:t>Probability: Prob(Green)=2/4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80795" y="5143500"/>
            <a:ext cx="11226118" cy="3566810"/>
            <a:chOff x="0" y="0"/>
            <a:chExt cx="14968157" cy="475574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968157" cy="4755746"/>
              <a:chOff x="0" y="0"/>
              <a:chExt cx="2956673" cy="9394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56673" cy="939407"/>
              </a:xfrm>
              <a:custGeom>
                <a:avLst/>
                <a:gdLst/>
                <a:ahLst/>
                <a:cxnLst/>
                <a:rect r="r" b="b" t="t" l="l"/>
                <a:pathLst>
                  <a:path h="939407" w="2956673">
                    <a:moveTo>
                      <a:pt x="0" y="0"/>
                    </a:moveTo>
                    <a:lnTo>
                      <a:pt x="2956673" y="0"/>
                    </a:lnTo>
                    <a:lnTo>
                      <a:pt x="2956673" y="939407"/>
                    </a:lnTo>
                    <a:lnTo>
                      <a:pt x="0" y="9394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73384"/>
                </a:solidFill>
                <a:prstDash val="dash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956673" cy="977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95271" y="601646"/>
              <a:ext cx="2057400" cy="20574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193547" y="601646"/>
              <a:ext cx="2057400" cy="205740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662659" y="2374486"/>
              <a:ext cx="2057400" cy="20574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140803" y="2374486"/>
              <a:ext cx="2057400" cy="20574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DAF7zhk5ktE</dc:identifier>
  <dcterms:modified xsi:type="dcterms:W3CDTF">2011-08-01T06:04:30Z</dcterms:modified>
  <cp:revision>1</cp:revision>
  <dc:title>Naive Baye's Algorithm</dc:title>
</cp:coreProperties>
</file>